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8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6" r:id="rId29"/>
  </p:sldIdLst>
  <p:sldSz cx="9144000" cy="6858000" type="screen4x3"/>
  <p:notesSz cx="6858000" cy="9144000"/>
  <p:custDataLst>
    <p:tags r:id="rId3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0834AB-9E48-4A01-92FA-CF6162260AE8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ACBE78-8721-458E-BABA-808295A6E4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993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1CD65D-9277-4C6C-BAF7-4502EF423746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E0AFB-D096-4CD4-AD57-345E73EEFFAF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51712-FB0A-4F60-95BF-B911DF61B1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E0AFB-D096-4CD4-AD57-345E73EEFFAF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51712-FB0A-4F60-95BF-B911DF61B1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E0AFB-D096-4CD4-AD57-345E73EEFFAF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51712-FB0A-4F60-95BF-B911DF61B1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E0AFB-D096-4CD4-AD57-345E73EEFFAF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51712-FB0A-4F60-95BF-B911DF61B1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E0AFB-D096-4CD4-AD57-345E73EEFFAF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51712-FB0A-4F60-95BF-B911DF61B1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E0AFB-D096-4CD4-AD57-345E73EEFFAF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51712-FB0A-4F60-95BF-B911DF61B1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E0AFB-D096-4CD4-AD57-345E73EEFFAF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51712-FB0A-4F60-95BF-B911DF61B1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E0AFB-D096-4CD4-AD57-345E73EEFFAF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51712-FB0A-4F60-95BF-B911DF61B1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E0AFB-D096-4CD4-AD57-345E73EEFFAF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51712-FB0A-4F60-95BF-B911DF61B1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E0AFB-D096-4CD4-AD57-345E73EEFFAF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51712-FB0A-4F60-95BF-B911DF61B1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E0AFB-D096-4CD4-AD57-345E73EEFFAF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51712-FB0A-4F60-95BF-B911DF61B1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E0AFB-D096-4CD4-AD57-345E73EEFFAF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51712-FB0A-4F60-95BF-B911DF61B16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WordArt 3"/>
          <p:cNvSpPr>
            <a:spLocks noChangeArrowheads="1" noChangeShapeType="1" noTextEdit="1"/>
          </p:cNvSpPr>
          <p:nvPr/>
        </p:nvSpPr>
        <p:spPr bwMode="auto">
          <a:xfrm>
            <a:off x="152400" y="1371600"/>
            <a:ext cx="3733800" cy="2362200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endParaRPr lang="en-US" sz="3600" kern="10">
              <a:ln w="9525">
                <a:solidFill>
                  <a:srgbClr val="00FF00"/>
                </a:solidFill>
                <a:round/>
                <a:headEnd/>
                <a:tailEnd/>
              </a:ln>
              <a:gradFill rotWithShape="1">
                <a:gsLst>
                  <a:gs pos="0">
                    <a:schemeClr val="folHlink"/>
                  </a:gs>
                  <a:gs pos="100000">
                    <a:srgbClr val="0000FF"/>
                  </a:gs>
                </a:gsLst>
                <a:lin ang="5400000" scaled="1"/>
              </a:gradFill>
              <a:latin typeface=".VnTimeH"/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0" y="2590800"/>
            <a:ext cx="9144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40161" dir="20493903" algn="ctr" rotWithShape="0">
              <a:srgbClr val="FFFF00"/>
            </a:outerShdw>
          </a:effectLst>
        </p:spPr>
        <p:txBody>
          <a:bodyPr/>
          <a:lstStyle/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40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PHÂN MÔN: TẬP ĐỌC</a:t>
            </a:r>
            <a:endParaRPr lang="en-US" sz="4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endParaRPr lang="en-US" sz="4000" b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40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LỚP: 2</a:t>
            </a:r>
            <a:endParaRPr lang="en-US" sz="4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0" y="533400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PHÒNG GIÁO DỤC VÀ ĐÀO TẠO QUẬN LONG BIÊN</a:t>
            </a:r>
          </a:p>
          <a:p>
            <a:pPr algn="ctr">
              <a:lnSpc>
                <a:spcPct val="150000"/>
              </a:lnSpc>
            </a:pP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 TIỂU HỌC ÁI MỘ B</a:t>
            </a:r>
            <a:endParaRPr lang="en-US"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5" name="TextBox 144"/>
          <p:cNvSpPr txBox="1"/>
          <p:nvPr/>
        </p:nvSpPr>
        <p:spPr>
          <a:xfrm>
            <a:off x="533400" y="5144869"/>
            <a:ext cx="853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Bài: Ai ngoan sẽ được thưởng</a:t>
            </a:r>
            <a:endParaRPr lang="en-US" sz="3600" b="1" i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3" presetClass="emph" presetSubtype="0" repeatCount="indefinit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3" presetClass="emph" presetSubtype="0" repeatCount="indefinit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" dur="2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2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2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animBg="1"/>
      <p:bldP spid="10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1" name="Text Box 12"/>
          <p:cNvSpPr txBox="1">
            <a:spLocks noChangeArrowheads="1"/>
          </p:cNvSpPr>
          <p:nvPr/>
        </p:nvSpPr>
        <p:spPr bwMode="auto">
          <a:xfrm>
            <a:off x="914400" y="457200"/>
            <a:ext cx="3962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  <p:sp>
        <p:nvSpPr>
          <p:cNvPr id="8207" name="Text Box 11"/>
          <p:cNvSpPr txBox="1">
            <a:spLocks noChangeArrowheads="1"/>
          </p:cNvSpPr>
          <p:nvPr/>
        </p:nvSpPr>
        <p:spPr bwMode="auto">
          <a:xfrm>
            <a:off x="914400" y="1143000"/>
            <a:ext cx="3048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1295400" y="2437606"/>
            <a:ext cx="3048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Hồng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hào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1295400" y="3134737"/>
            <a:ext cx="3124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non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nớt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 Box 17"/>
          <p:cNvSpPr txBox="1">
            <a:spLocks noChangeArrowheads="1"/>
          </p:cNvSpPr>
          <p:nvPr/>
        </p:nvSpPr>
        <p:spPr bwMode="auto">
          <a:xfrm>
            <a:off x="1371600" y="3769737"/>
            <a:ext cx="2667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Khẽ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thưa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:    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 Box 18"/>
          <p:cNvSpPr txBox="1">
            <a:spLocks noChangeArrowheads="1"/>
          </p:cNvSpPr>
          <p:nvPr/>
        </p:nvSpPr>
        <p:spPr bwMode="auto">
          <a:xfrm>
            <a:off x="5334000" y="1828800"/>
            <a:ext cx="2667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Trìu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mến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5334000" y="2401669"/>
            <a:ext cx="2667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Mừng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rỡ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 rot="5400000">
            <a:off x="3352800" y="3656806"/>
            <a:ext cx="3048000" cy="158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0" name="Text Box 16"/>
          <p:cNvSpPr txBox="1">
            <a:spLocks noChangeArrowheads="1"/>
          </p:cNvSpPr>
          <p:nvPr/>
        </p:nvSpPr>
        <p:spPr bwMode="auto">
          <a:xfrm>
            <a:off x="1295400" y="1828800"/>
            <a:ext cx="4114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Trại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nhi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219200" y="609600"/>
            <a:ext cx="7467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ngắt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giọng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 : </a:t>
            </a:r>
            <a:endParaRPr lang="vi-VN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990600" y="1777186"/>
            <a:ext cx="7391400" cy="218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3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Tộ</a:t>
            </a:r>
            <a:r>
              <a:rPr lang="en-US" sz="3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Thưa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hôm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nay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vâng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ngoan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kẹo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3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990600" y="4267200"/>
            <a:ext cx="7315200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3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3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lỗi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ngoan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lắm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!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vẫn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kẹo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3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 rot="5400000">
            <a:off x="6324600" y="2133600"/>
            <a:ext cx="381000" cy="76200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2" name="Group 12"/>
          <p:cNvGrpSpPr/>
          <p:nvPr/>
        </p:nvGrpSpPr>
        <p:grpSpPr>
          <a:xfrm>
            <a:off x="7010400" y="2514600"/>
            <a:ext cx="228600" cy="304800"/>
            <a:chOff x="5943600" y="1143000"/>
            <a:chExt cx="228600" cy="304800"/>
          </a:xfrm>
        </p:grpSpPr>
        <p:cxnSp>
          <p:nvCxnSpPr>
            <p:cNvPr id="14" name="Straight Connector 13"/>
            <p:cNvCxnSpPr/>
            <p:nvPr/>
          </p:nvCxnSpPr>
          <p:spPr>
            <a:xfrm rot="5400000" flipH="1" flipV="1">
              <a:off x="5867400" y="1219200"/>
              <a:ext cx="304800" cy="152400"/>
            </a:xfrm>
            <a:prstGeom prst="line">
              <a:avLst/>
            </a:prstGeom>
            <a:ln w="190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 flipH="1" flipV="1">
              <a:off x="5943600" y="1219200"/>
              <a:ext cx="304800" cy="152400"/>
            </a:xfrm>
            <a:prstGeom prst="line">
              <a:avLst/>
            </a:prstGeom>
            <a:ln w="190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19" name="Straight Connector 18"/>
          <p:cNvCxnSpPr/>
          <p:nvPr/>
        </p:nvCxnSpPr>
        <p:spPr>
          <a:xfrm rot="5400000">
            <a:off x="3276600" y="3124200"/>
            <a:ext cx="381000" cy="76200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3" name="Group 19"/>
          <p:cNvGrpSpPr/>
          <p:nvPr/>
        </p:nvGrpSpPr>
        <p:grpSpPr>
          <a:xfrm>
            <a:off x="2743200" y="3581400"/>
            <a:ext cx="228600" cy="304800"/>
            <a:chOff x="5943600" y="1143000"/>
            <a:chExt cx="228600" cy="304800"/>
          </a:xfrm>
        </p:grpSpPr>
        <p:cxnSp>
          <p:nvCxnSpPr>
            <p:cNvPr id="21" name="Straight Connector 20"/>
            <p:cNvCxnSpPr/>
            <p:nvPr/>
          </p:nvCxnSpPr>
          <p:spPr>
            <a:xfrm rot="5400000" flipH="1" flipV="1">
              <a:off x="5867400" y="1219200"/>
              <a:ext cx="304800" cy="152400"/>
            </a:xfrm>
            <a:prstGeom prst="line">
              <a:avLst/>
            </a:prstGeom>
            <a:ln w="190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 flipH="1" flipV="1">
              <a:off x="5943600" y="1219200"/>
              <a:ext cx="304800" cy="152400"/>
            </a:xfrm>
            <a:prstGeom prst="line">
              <a:avLst/>
            </a:prstGeom>
            <a:ln w="190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23" name="Straight Connector 22"/>
          <p:cNvCxnSpPr/>
          <p:nvPr/>
        </p:nvCxnSpPr>
        <p:spPr>
          <a:xfrm rot="5400000">
            <a:off x="8077200" y="4572000"/>
            <a:ext cx="381000" cy="76200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4" name="Group 23"/>
          <p:cNvGrpSpPr/>
          <p:nvPr/>
        </p:nvGrpSpPr>
        <p:grpSpPr>
          <a:xfrm>
            <a:off x="4876800" y="4953000"/>
            <a:ext cx="228600" cy="304800"/>
            <a:chOff x="5943600" y="1143000"/>
            <a:chExt cx="228600" cy="304800"/>
          </a:xfrm>
        </p:grpSpPr>
        <p:cxnSp>
          <p:nvCxnSpPr>
            <p:cNvPr id="25" name="Straight Connector 24"/>
            <p:cNvCxnSpPr/>
            <p:nvPr/>
          </p:nvCxnSpPr>
          <p:spPr>
            <a:xfrm rot="5400000" flipH="1" flipV="1">
              <a:off x="5867400" y="1219200"/>
              <a:ext cx="304800" cy="152400"/>
            </a:xfrm>
            <a:prstGeom prst="line">
              <a:avLst/>
            </a:prstGeom>
            <a:ln w="190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5400000" flipH="1" flipV="1">
              <a:off x="5943600" y="1219200"/>
              <a:ext cx="304800" cy="152400"/>
            </a:xfrm>
            <a:prstGeom prst="line">
              <a:avLst/>
            </a:prstGeom>
            <a:ln w="190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8" name="Group 26"/>
          <p:cNvGrpSpPr/>
          <p:nvPr/>
        </p:nvGrpSpPr>
        <p:grpSpPr>
          <a:xfrm>
            <a:off x="6248400" y="5486400"/>
            <a:ext cx="228600" cy="304800"/>
            <a:chOff x="5943600" y="1143000"/>
            <a:chExt cx="228600" cy="304800"/>
          </a:xfrm>
        </p:grpSpPr>
        <p:cxnSp>
          <p:nvCxnSpPr>
            <p:cNvPr id="28" name="Straight Connector 27"/>
            <p:cNvCxnSpPr/>
            <p:nvPr/>
          </p:nvCxnSpPr>
          <p:spPr>
            <a:xfrm rot="5400000" flipH="1" flipV="1">
              <a:off x="5867400" y="1219200"/>
              <a:ext cx="304800" cy="152400"/>
            </a:xfrm>
            <a:prstGeom prst="line">
              <a:avLst/>
            </a:prstGeom>
            <a:ln w="190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 flipH="1" flipV="1">
              <a:off x="5943600" y="1219200"/>
              <a:ext cx="304800" cy="152400"/>
            </a:xfrm>
            <a:prstGeom prst="line">
              <a:avLst/>
            </a:prstGeom>
            <a:ln w="190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2"/>
          <p:cNvGrpSpPr/>
          <p:nvPr/>
        </p:nvGrpSpPr>
        <p:grpSpPr>
          <a:xfrm>
            <a:off x="1066800" y="2133600"/>
            <a:ext cx="7696200" cy="2209800"/>
            <a:chOff x="1600200" y="3200400"/>
            <a:chExt cx="7696200" cy="2209800"/>
          </a:xfrm>
        </p:grpSpPr>
        <p:sp>
          <p:nvSpPr>
            <p:cNvPr id="14" name="6-Point Star 13"/>
            <p:cNvSpPr/>
            <p:nvPr/>
          </p:nvSpPr>
          <p:spPr>
            <a:xfrm>
              <a:off x="1600200" y="3200400"/>
              <a:ext cx="7696200" cy="2209800"/>
            </a:xfrm>
            <a:prstGeom prst="star6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>
              <a:spLocks noChangeArrowheads="1"/>
            </p:cNvSpPr>
            <p:nvPr/>
          </p:nvSpPr>
          <p:spPr bwMode="auto">
            <a:xfrm>
              <a:off x="2895600" y="4048780"/>
              <a:ext cx="533400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8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LUYỆN ĐỌC TRONG NHÓM 2 </a:t>
              </a:r>
              <a:endParaRPr lang="vi-VN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2286000" y="1600200"/>
            <a:ext cx="4953000" cy="2209800"/>
            <a:chOff x="1600200" y="2590800"/>
            <a:chExt cx="7543800" cy="2209800"/>
          </a:xfrm>
        </p:grpSpPr>
        <p:sp>
          <p:nvSpPr>
            <p:cNvPr id="4" name="6-Point Star 3"/>
            <p:cNvSpPr/>
            <p:nvPr/>
          </p:nvSpPr>
          <p:spPr>
            <a:xfrm>
              <a:off x="1600200" y="2590800"/>
              <a:ext cx="7543800" cy="2209800"/>
            </a:xfrm>
            <a:prstGeom prst="star6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>
              <a:spLocks noChangeArrowheads="1"/>
            </p:cNvSpPr>
            <p:nvPr/>
          </p:nvSpPr>
          <p:spPr bwMode="auto">
            <a:xfrm>
              <a:off x="3225018" y="3200400"/>
              <a:ext cx="5029200" cy="7694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44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THI ĐỌC  </a:t>
              </a:r>
              <a:endParaRPr lang="vi-VN" sz="4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Box 11"/>
          <p:cNvSpPr txBox="1">
            <a:spLocks noChangeArrowheads="1"/>
          </p:cNvSpPr>
          <p:nvPr/>
        </p:nvSpPr>
        <p:spPr bwMode="auto">
          <a:xfrm>
            <a:off x="914400" y="457200"/>
            <a:ext cx="4267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AutoShape 4"/>
          <p:cNvSpPr>
            <a:spLocks noChangeArrowheads="1"/>
          </p:cNvSpPr>
          <p:nvPr/>
        </p:nvSpPr>
        <p:spPr bwMode="auto">
          <a:xfrm>
            <a:off x="1143000" y="1295400"/>
            <a:ext cx="6324600" cy="1447800"/>
          </a:xfrm>
          <a:prstGeom prst="cloudCallout">
            <a:avLst>
              <a:gd name="adj1" fmla="val -13328"/>
              <a:gd name="adj2" fmla="val -29138"/>
            </a:avLst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eaLnBrk="0" hangingPunct="0">
              <a:defRPr/>
            </a:pPr>
            <a:r>
              <a:rPr lang="en-US" sz="4000" b="1" dirty="0" err="1" smtClean="0">
                <a:solidFill>
                  <a:srgbClr val="C90D35"/>
                </a:solidFill>
                <a:latin typeface="Times New Roman" pitchFamily="18" charset="0"/>
              </a:rPr>
              <a:t>Đọc</a:t>
            </a: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90D35"/>
                </a:solidFill>
                <a:latin typeface="Times New Roman" pitchFamily="18" charset="0"/>
              </a:rPr>
              <a:t>thầm</a:t>
            </a: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90D35"/>
                </a:solidFill>
                <a:latin typeface="Times New Roman" pitchFamily="18" charset="0"/>
              </a:rPr>
              <a:t>đoạn</a:t>
            </a: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 1</a:t>
            </a:r>
            <a:endParaRPr lang="en-US" sz="4000" b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/>
          <p:cNvSpPr>
            <a:spLocks noChangeArrowheads="1"/>
          </p:cNvSpPr>
          <p:nvPr/>
        </p:nvSpPr>
        <p:spPr bwMode="auto">
          <a:xfrm>
            <a:off x="1524000" y="304800"/>
            <a:ext cx="6324600" cy="1295400"/>
          </a:xfrm>
          <a:prstGeom prst="cloudCallout">
            <a:avLst>
              <a:gd name="adj1" fmla="val -49042"/>
              <a:gd name="adj2" fmla="val -74236"/>
            </a:avLst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eaLnBrk="0" hangingPunct="0">
              <a:defRPr/>
            </a:pP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3.Tìm </a:t>
            </a:r>
            <a:r>
              <a:rPr lang="en-US" sz="4000" b="1" dirty="0" err="1">
                <a:solidFill>
                  <a:srgbClr val="C90D35"/>
                </a:solidFill>
                <a:latin typeface="Times New Roman" pitchFamily="18" charset="0"/>
              </a:rPr>
              <a:t>hiểu</a:t>
            </a:r>
            <a:r>
              <a:rPr lang="en-US" sz="4000" b="1" dirty="0">
                <a:solidFill>
                  <a:srgbClr val="C90D35"/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90D35"/>
                </a:solidFill>
                <a:latin typeface="Times New Roman" pitchFamily="18" charset="0"/>
              </a:rPr>
              <a:t>bài</a:t>
            </a: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 :</a:t>
            </a:r>
            <a:endParaRPr lang="en-US" sz="4000" b="1" dirty="0">
              <a:latin typeface="Times New Roman" pitchFamily="18" charset="0"/>
            </a:endParaRPr>
          </a:p>
        </p:txBody>
      </p:sp>
      <p:sp>
        <p:nvSpPr>
          <p:cNvPr id="4" name="Rectangle 18"/>
          <p:cNvSpPr>
            <a:spLocks noChangeArrowheads="1"/>
          </p:cNvSpPr>
          <p:nvPr/>
        </p:nvSpPr>
        <p:spPr bwMode="auto">
          <a:xfrm>
            <a:off x="954087" y="1854200"/>
            <a:ext cx="773271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nl-NL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Khi thấy Bác </a:t>
            </a:r>
            <a:r>
              <a:rPr lang="nl-NL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Hồ </a:t>
            </a:r>
            <a:r>
              <a:rPr lang="nl-NL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đến thăm, tình cảm của các em nhỏ như thế nào ?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10-Point Star 4"/>
          <p:cNvSpPr/>
          <p:nvPr/>
        </p:nvSpPr>
        <p:spPr>
          <a:xfrm>
            <a:off x="990600" y="3200400"/>
            <a:ext cx="7391400" cy="2667000"/>
          </a:xfrm>
          <a:prstGeom prst="star10">
            <a:avLst/>
          </a:prstGeom>
          <a:ln w="38100">
            <a:solidFill>
              <a:srgbClr val="FFFF00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ùa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tới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quây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quanh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 Ai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rõ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/>
          <p:cNvSpPr>
            <a:spLocks noChangeArrowheads="1"/>
          </p:cNvSpPr>
          <p:nvPr/>
        </p:nvSpPr>
        <p:spPr bwMode="auto">
          <a:xfrm>
            <a:off x="1524000" y="304800"/>
            <a:ext cx="5638800" cy="1295400"/>
          </a:xfrm>
          <a:prstGeom prst="cloudCallout">
            <a:avLst>
              <a:gd name="adj1" fmla="val -49042"/>
              <a:gd name="adj2" fmla="val -74236"/>
            </a:avLst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eaLnBrk="0" hangingPunct="0">
              <a:defRPr/>
            </a:pP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3.Tìm </a:t>
            </a:r>
            <a:r>
              <a:rPr lang="en-US" sz="4000" b="1" dirty="0" err="1">
                <a:solidFill>
                  <a:srgbClr val="C90D35"/>
                </a:solidFill>
                <a:latin typeface="Times New Roman" pitchFamily="18" charset="0"/>
              </a:rPr>
              <a:t>hiểu</a:t>
            </a:r>
            <a:r>
              <a:rPr lang="en-US" sz="4000" b="1" dirty="0">
                <a:solidFill>
                  <a:srgbClr val="C90D35"/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90D35"/>
                </a:solidFill>
                <a:latin typeface="Times New Roman" pitchFamily="18" charset="0"/>
              </a:rPr>
              <a:t>bài</a:t>
            </a: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 :</a:t>
            </a:r>
            <a:endParaRPr lang="en-US" sz="4000" b="1" dirty="0">
              <a:latin typeface="Times New Roman" pitchFamily="18" charset="0"/>
            </a:endParaRPr>
          </a:p>
        </p:txBody>
      </p:sp>
      <p:sp>
        <p:nvSpPr>
          <p:cNvPr id="4" name="Rectangle 18"/>
          <p:cNvSpPr>
            <a:spLocks noChangeArrowheads="1"/>
          </p:cNvSpPr>
          <p:nvPr/>
        </p:nvSpPr>
        <p:spPr bwMode="auto">
          <a:xfrm>
            <a:off x="877887" y="1854200"/>
            <a:ext cx="773271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nl-NL" sz="36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 </a:t>
            </a:r>
            <a:r>
              <a:rPr lang="nl-NL" sz="3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nl-NL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l-NL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:Bác </a:t>
            </a:r>
            <a:r>
              <a:rPr lang="nl-NL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Hồ đi thăm những nơi nào trong trại nhi đồng ?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1295400" y="3124200"/>
            <a:ext cx="3276600" cy="1143000"/>
          </a:xfrm>
          <a:prstGeom prst="cloudCallout">
            <a:avLst>
              <a:gd name="adj1" fmla="val -13328"/>
              <a:gd name="adj2" fmla="val -29138"/>
            </a:avLst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eaLnBrk="0" hangingPunct="0">
              <a:defRPr/>
            </a:pPr>
            <a:r>
              <a:rPr lang="en-US" sz="4000" b="1" dirty="0" err="1" smtClean="0">
                <a:solidFill>
                  <a:srgbClr val="C90D35"/>
                </a:solidFill>
                <a:latin typeface="Times New Roman" pitchFamily="18" charset="0"/>
              </a:rPr>
              <a:t>Trả</a:t>
            </a: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90D35"/>
                </a:solidFill>
                <a:latin typeface="Times New Roman" pitchFamily="18" charset="0"/>
              </a:rPr>
              <a:t>lời</a:t>
            </a: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 :</a:t>
            </a:r>
            <a:endParaRPr lang="en-US" sz="4000" b="1" dirty="0">
              <a:latin typeface="Times New Roman" pitchFamily="18" charset="0"/>
            </a:endParaRPr>
          </a:p>
        </p:txBody>
      </p:sp>
      <p:sp>
        <p:nvSpPr>
          <p:cNvPr id="8" name="Rectangle 18"/>
          <p:cNvSpPr>
            <a:spLocks noChangeArrowheads="1"/>
          </p:cNvSpPr>
          <p:nvPr/>
        </p:nvSpPr>
        <p:spPr bwMode="auto">
          <a:xfrm>
            <a:off x="1295400" y="4362271"/>
            <a:ext cx="7010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Bác đi thăm phòng ngủ, phòng ăn, nhà bếp, nơi tắm rửa.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AutoShape 4"/>
          <p:cNvSpPr>
            <a:spLocks noChangeArrowheads="1"/>
          </p:cNvSpPr>
          <p:nvPr/>
        </p:nvSpPr>
        <p:spPr bwMode="auto">
          <a:xfrm>
            <a:off x="1143000" y="533400"/>
            <a:ext cx="6324600" cy="1447800"/>
          </a:xfrm>
          <a:prstGeom prst="cloudCallout">
            <a:avLst>
              <a:gd name="adj1" fmla="val -13328"/>
              <a:gd name="adj2" fmla="val -29138"/>
            </a:avLst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eaLnBrk="0" hangingPunct="0">
              <a:defRPr/>
            </a:pPr>
            <a:r>
              <a:rPr lang="en-US" sz="4000" b="1" dirty="0" err="1" smtClean="0">
                <a:solidFill>
                  <a:srgbClr val="C90D35"/>
                </a:solidFill>
                <a:latin typeface="Times New Roman" pitchFamily="18" charset="0"/>
              </a:rPr>
              <a:t>Đọc</a:t>
            </a: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90D35"/>
                </a:solidFill>
                <a:latin typeface="Times New Roman" pitchFamily="18" charset="0"/>
              </a:rPr>
              <a:t>thầm</a:t>
            </a: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90D35"/>
                </a:solidFill>
                <a:latin typeface="Times New Roman" pitchFamily="18" charset="0"/>
              </a:rPr>
              <a:t>đoạn</a:t>
            </a: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 2</a:t>
            </a:r>
            <a:endParaRPr lang="en-US" sz="4000" b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utoShape 4"/>
          <p:cNvSpPr>
            <a:spLocks noChangeArrowheads="1"/>
          </p:cNvSpPr>
          <p:nvPr/>
        </p:nvSpPr>
        <p:spPr bwMode="auto">
          <a:xfrm>
            <a:off x="1524000" y="304800"/>
            <a:ext cx="6477000" cy="1295400"/>
          </a:xfrm>
          <a:prstGeom prst="cloudCallout">
            <a:avLst>
              <a:gd name="adj1" fmla="val -49042"/>
              <a:gd name="adj2" fmla="val -74236"/>
            </a:avLst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eaLnBrk="0" hangingPunct="0">
              <a:defRPr/>
            </a:pP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3. </a:t>
            </a:r>
            <a:r>
              <a:rPr lang="en-US" sz="4000" b="1" dirty="0" err="1" smtClean="0">
                <a:solidFill>
                  <a:srgbClr val="C90D35"/>
                </a:solidFill>
                <a:latin typeface="Times New Roman" pitchFamily="18" charset="0"/>
              </a:rPr>
              <a:t>Tìm</a:t>
            </a: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C90D35"/>
                </a:solidFill>
                <a:latin typeface="Times New Roman" pitchFamily="18" charset="0"/>
              </a:rPr>
              <a:t>hiểu</a:t>
            </a:r>
            <a:r>
              <a:rPr lang="en-US" sz="4000" b="1" dirty="0">
                <a:solidFill>
                  <a:srgbClr val="C90D35"/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90D35"/>
                </a:solidFill>
                <a:latin typeface="Times New Roman" pitchFamily="18" charset="0"/>
              </a:rPr>
              <a:t>bài</a:t>
            </a: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 :</a:t>
            </a:r>
            <a:endParaRPr lang="en-US" sz="4000" b="1" dirty="0">
              <a:latin typeface="Times New Roman" pitchFamily="18" charset="0"/>
            </a:endParaRPr>
          </a:p>
        </p:txBody>
      </p:sp>
      <p:sp>
        <p:nvSpPr>
          <p:cNvPr id="10" name="Rectangle 18"/>
          <p:cNvSpPr>
            <a:spLocks noChangeArrowheads="1"/>
          </p:cNvSpPr>
          <p:nvPr/>
        </p:nvSpPr>
        <p:spPr bwMode="auto">
          <a:xfrm>
            <a:off x="381000" y="1854200"/>
            <a:ext cx="773271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nl-NL" sz="36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 2</a:t>
            </a:r>
            <a:r>
              <a:rPr lang="nl-NL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:Bác Hồ hỏi học sinh những gì ?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685800" y="2514600"/>
            <a:ext cx="3276600" cy="1066800"/>
          </a:xfrm>
          <a:prstGeom prst="cloudCallout">
            <a:avLst>
              <a:gd name="adj1" fmla="val -13328"/>
              <a:gd name="adj2" fmla="val -29138"/>
            </a:avLst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eaLnBrk="0" hangingPunct="0">
              <a:defRPr/>
            </a:pPr>
            <a:r>
              <a:rPr lang="en-US" sz="4000" b="1" dirty="0" err="1" smtClean="0">
                <a:solidFill>
                  <a:srgbClr val="C90D35"/>
                </a:solidFill>
                <a:latin typeface="Times New Roman" pitchFamily="18" charset="0"/>
              </a:rPr>
              <a:t>Trả</a:t>
            </a: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90D35"/>
                </a:solidFill>
                <a:latin typeface="Times New Roman" pitchFamily="18" charset="0"/>
              </a:rPr>
              <a:t>lời</a:t>
            </a: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 :</a:t>
            </a:r>
            <a:endParaRPr lang="en-US" sz="4000" b="1" dirty="0">
              <a:latin typeface="Times New Roman" pitchFamily="18" charset="0"/>
            </a:endParaRPr>
          </a:p>
        </p:txBody>
      </p:sp>
      <p:sp>
        <p:nvSpPr>
          <p:cNvPr id="7" name="Text Box 19"/>
          <p:cNvSpPr txBox="1">
            <a:spLocks noChangeArrowheads="1"/>
          </p:cNvSpPr>
          <p:nvPr/>
        </p:nvSpPr>
        <p:spPr bwMode="auto">
          <a:xfrm>
            <a:off x="76200" y="3581400"/>
            <a:ext cx="8458200" cy="2631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3"/>
            <a:r>
              <a:rPr lang="nl-NL" sz="3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 </a:t>
            </a:r>
            <a:r>
              <a:rPr lang="nl-NL" sz="3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cháu chơi có vui không?</a:t>
            </a:r>
          </a:p>
          <a:p>
            <a:r>
              <a:rPr lang="nl-NL" sz="3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nl-NL" sz="3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Các </a:t>
            </a:r>
            <a:r>
              <a:rPr lang="nl-NL" sz="3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cháu ăn có no không?</a:t>
            </a:r>
          </a:p>
          <a:p>
            <a:r>
              <a:rPr lang="nl-NL" sz="3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nl-NL" sz="3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Các </a:t>
            </a:r>
            <a:r>
              <a:rPr lang="nl-NL" sz="3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 có mắng phạt các cháu không?</a:t>
            </a:r>
          </a:p>
          <a:p>
            <a:r>
              <a:rPr lang="nl-NL" sz="3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nl-NL" sz="3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Các </a:t>
            </a:r>
            <a:r>
              <a:rPr lang="nl-NL" sz="3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cháu có thích kẹo không ?</a:t>
            </a:r>
          </a:p>
          <a:p>
            <a:r>
              <a:rPr lang="nl-NL" sz="3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nl-NL" sz="3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 </a:t>
            </a:r>
            <a:r>
              <a:rPr lang="nl-NL" sz="3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cháu có đồng ý không ?</a:t>
            </a:r>
            <a:endParaRPr lang="en-US" sz="33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/>
          <p:cNvSpPr>
            <a:spLocks noChangeArrowheads="1"/>
          </p:cNvSpPr>
          <p:nvPr/>
        </p:nvSpPr>
        <p:spPr bwMode="auto">
          <a:xfrm>
            <a:off x="1524000" y="304800"/>
            <a:ext cx="6324600" cy="1295400"/>
          </a:xfrm>
          <a:prstGeom prst="cloudCallout">
            <a:avLst>
              <a:gd name="adj1" fmla="val -49042"/>
              <a:gd name="adj2" fmla="val -74236"/>
            </a:avLst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eaLnBrk="0" hangingPunct="0">
              <a:defRPr/>
            </a:pP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3.Tìm </a:t>
            </a:r>
            <a:r>
              <a:rPr lang="en-US" sz="4000" b="1" dirty="0" err="1">
                <a:solidFill>
                  <a:srgbClr val="C90D35"/>
                </a:solidFill>
                <a:latin typeface="Times New Roman" pitchFamily="18" charset="0"/>
              </a:rPr>
              <a:t>hiểu</a:t>
            </a:r>
            <a:r>
              <a:rPr lang="en-US" sz="4000" b="1" dirty="0">
                <a:solidFill>
                  <a:srgbClr val="C90D35"/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90D35"/>
                </a:solidFill>
                <a:latin typeface="Times New Roman" pitchFamily="18" charset="0"/>
              </a:rPr>
              <a:t>bài</a:t>
            </a: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 :</a:t>
            </a:r>
            <a:endParaRPr lang="en-US" sz="4000" b="1" dirty="0">
              <a:latin typeface="Times New Roman" pitchFamily="18" charset="0"/>
            </a:endParaRPr>
          </a:p>
        </p:txBody>
      </p:sp>
      <p:sp>
        <p:nvSpPr>
          <p:cNvPr id="4" name="Rectangle 18"/>
          <p:cNvSpPr>
            <a:spLocks noChangeArrowheads="1"/>
          </p:cNvSpPr>
          <p:nvPr/>
        </p:nvSpPr>
        <p:spPr bwMode="auto">
          <a:xfrm>
            <a:off x="954087" y="1854200"/>
            <a:ext cx="773271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nl-NL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Những câu hỏi cho của Bác, cho thấy Bác là người như thế nào ?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10-Point Star 4"/>
          <p:cNvSpPr/>
          <p:nvPr/>
        </p:nvSpPr>
        <p:spPr>
          <a:xfrm>
            <a:off x="990600" y="2971800"/>
            <a:ext cx="7543800" cy="3048000"/>
          </a:xfrm>
          <a:prstGeom prst="star10">
            <a:avLst/>
          </a:prstGeom>
          <a:ln w="38100">
            <a:solidFill>
              <a:srgbClr val="FFFF00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ngủ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nghỉ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kẹo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19"/>
          <p:cNvSpPr txBox="1">
            <a:spLocks noChangeArrowheads="1"/>
          </p:cNvSpPr>
          <p:nvPr/>
        </p:nvSpPr>
        <p:spPr bwMode="auto">
          <a:xfrm>
            <a:off x="1752600" y="228600"/>
            <a:ext cx="55626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Ôn </a:t>
            </a:r>
            <a:r>
              <a:rPr lang="en-US" sz="5400" b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54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cũ</a:t>
            </a:r>
            <a:r>
              <a:rPr lang="en-US" sz="5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2667000" y="1273314"/>
            <a:ext cx="5867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</a:rPr>
              <a:t>Bài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</a:rPr>
              <a:t> :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</a:rPr>
              <a:t>Cây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</a:rPr>
              <a:t>đa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</a:rPr>
              <a:t>quê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</a:rPr>
              <a:t>hương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2" name="Text Box 20"/>
          <p:cNvSpPr txBox="1">
            <a:spLocks noChangeArrowheads="1"/>
          </p:cNvSpPr>
          <p:nvPr/>
        </p:nvSpPr>
        <p:spPr bwMode="auto">
          <a:xfrm>
            <a:off x="838200" y="2209800"/>
            <a:ext cx="8001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nl-NL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 hỏi </a:t>
            </a:r>
            <a:r>
              <a:rPr lang="nl-NL" sz="3600" b="1" dirty="0" smtClean="0">
                <a:latin typeface="Times New Roman" pitchFamily="18" charset="0"/>
                <a:cs typeface="Times New Roman" pitchFamily="18" charset="0"/>
              </a:rPr>
              <a:t>: Những </a:t>
            </a:r>
            <a:r>
              <a:rPr lang="nl-NL" sz="3600" b="1" dirty="0">
                <a:latin typeface="Times New Roman" pitchFamily="18" charset="0"/>
                <a:cs typeface="Times New Roman" pitchFamily="18" charset="0"/>
              </a:rPr>
              <a:t>từ ngữ, câu văn nào cho thấy cây đa đã sống rất lâu ?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4" name="Text Box 21"/>
          <p:cNvSpPr txBox="1">
            <a:spLocks noChangeArrowheads="1"/>
          </p:cNvSpPr>
          <p:nvPr/>
        </p:nvSpPr>
        <p:spPr bwMode="auto">
          <a:xfrm>
            <a:off x="838200" y="2208212"/>
            <a:ext cx="80010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nl-NL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 hỏi </a:t>
            </a:r>
            <a:r>
              <a:rPr lang="nl-NL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nl-NL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Ngồi hóng mát ở gốc đa, tác giả còn thấy những cảnh đẹp nào của quê hương ?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 tmFilter="0,0; .5, 1; 1, 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ox(i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2" grpId="0"/>
      <p:bldP spid="12" grpId="1"/>
      <p:bldP spid="14" grpId="0"/>
      <p:bldP spid="14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ChangeArrowheads="1"/>
          </p:cNvSpPr>
          <p:nvPr/>
        </p:nvSpPr>
        <p:spPr bwMode="auto">
          <a:xfrm>
            <a:off x="1219200" y="1695271"/>
            <a:ext cx="7162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36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 3</a:t>
            </a:r>
            <a:r>
              <a:rPr lang="nl-NL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:Các bạn nhỏ đề nghị Bác chia kẹo cho ai?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auto">
          <a:xfrm>
            <a:off x="1295400" y="381000"/>
            <a:ext cx="6248400" cy="1295400"/>
          </a:xfrm>
          <a:prstGeom prst="cloudCallout">
            <a:avLst>
              <a:gd name="adj1" fmla="val -49042"/>
              <a:gd name="adj2" fmla="val -74236"/>
            </a:avLst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eaLnBrk="0" hangingPunct="0">
              <a:defRPr/>
            </a:pP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3. </a:t>
            </a:r>
            <a:r>
              <a:rPr lang="en-US" sz="4000" b="1" dirty="0" err="1" smtClean="0">
                <a:solidFill>
                  <a:srgbClr val="C90D35"/>
                </a:solidFill>
                <a:latin typeface="Times New Roman" pitchFamily="18" charset="0"/>
              </a:rPr>
              <a:t>Tìm</a:t>
            </a: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C90D35"/>
                </a:solidFill>
                <a:latin typeface="Times New Roman" pitchFamily="18" charset="0"/>
              </a:rPr>
              <a:t>hiểu</a:t>
            </a:r>
            <a:r>
              <a:rPr lang="en-US" sz="4000" b="1" dirty="0">
                <a:solidFill>
                  <a:srgbClr val="C90D35"/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90D35"/>
                </a:solidFill>
                <a:latin typeface="Times New Roman" pitchFamily="18" charset="0"/>
              </a:rPr>
              <a:t>bài</a:t>
            </a: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 :</a:t>
            </a:r>
            <a:endParaRPr lang="en-US" sz="4000" b="1" dirty="0">
              <a:latin typeface="Times New Roman" pitchFamily="18" charset="0"/>
            </a:endParaRPr>
          </a:p>
        </p:txBody>
      </p:sp>
      <p:sp>
        <p:nvSpPr>
          <p:cNvPr id="9" name="AutoShape 4"/>
          <p:cNvSpPr>
            <a:spLocks noChangeArrowheads="1"/>
          </p:cNvSpPr>
          <p:nvPr/>
        </p:nvSpPr>
        <p:spPr bwMode="auto">
          <a:xfrm>
            <a:off x="304800" y="2895600"/>
            <a:ext cx="3276600" cy="1066800"/>
          </a:xfrm>
          <a:prstGeom prst="cloudCallout">
            <a:avLst>
              <a:gd name="adj1" fmla="val -13328"/>
              <a:gd name="adj2" fmla="val -29138"/>
            </a:avLst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eaLnBrk="0" hangingPunct="0">
              <a:defRPr/>
            </a:pPr>
            <a:r>
              <a:rPr lang="en-US" sz="4000" b="1" dirty="0" err="1" smtClean="0">
                <a:solidFill>
                  <a:srgbClr val="C90D35"/>
                </a:solidFill>
                <a:latin typeface="Times New Roman" pitchFamily="18" charset="0"/>
              </a:rPr>
              <a:t>Trả</a:t>
            </a: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90D35"/>
                </a:solidFill>
                <a:latin typeface="Times New Roman" pitchFamily="18" charset="0"/>
              </a:rPr>
              <a:t>lời</a:t>
            </a: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 :</a:t>
            </a:r>
            <a:endParaRPr lang="en-US" sz="4000" b="1" dirty="0">
              <a:latin typeface="Times New Roman" pitchFamily="18" charset="0"/>
            </a:endParaRPr>
          </a:p>
        </p:txBody>
      </p:sp>
      <p:sp>
        <p:nvSpPr>
          <p:cNvPr id="10" name="Text Box 17"/>
          <p:cNvSpPr txBox="1">
            <a:spLocks noChangeArrowheads="1"/>
          </p:cNvSpPr>
          <p:nvPr/>
        </p:nvSpPr>
        <p:spPr bwMode="auto">
          <a:xfrm>
            <a:off x="1219200" y="3886200"/>
            <a:ext cx="7924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 người ngoan. Chỉ ai ngoan mới được ăn kẹo.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AutoShape 4"/>
          <p:cNvSpPr>
            <a:spLocks noChangeArrowheads="1"/>
          </p:cNvSpPr>
          <p:nvPr/>
        </p:nvSpPr>
        <p:spPr bwMode="auto">
          <a:xfrm>
            <a:off x="1143000" y="609600"/>
            <a:ext cx="6324600" cy="1447800"/>
          </a:xfrm>
          <a:prstGeom prst="cloudCallout">
            <a:avLst>
              <a:gd name="adj1" fmla="val -13328"/>
              <a:gd name="adj2" fmla="val -29138"/>
            </a:avLst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eaLnBrk="0" hangingPunct="0">
              <a:defRPr/>
            </a:pPr>
            <a:r>
              <a:rPr lang="en-US" sz="4000" b="1" dirty="0" err="1" smtClean="0">
                <a:solidFill>
                  <a:srgbClr val="C90D35"/>
                </a:solidFill>
                <a:latin typeface="Times New Roman" pitchFamily="18" charset="0"/>
              </a:rPr>
              <a:t>Đọc</a:t>
            </a: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90D35"/>
                </a:solidFill>
                <a:latin typeface="Times New Roman" pitchFamily="18" charset="0"/>
              </a:rPr>
              <a:t>thầm</a:t>
            </a: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90D35"/>
                </a:solidFill>
                <a:latin typeface="Times New Roman" pitchFamily="18" charset="0"/>
              </a:rPr>
              <a:t>đoạn</a:t>
            </a: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 3 </a:t>
            </a:r>
            <a:endParaRPr lang="en-US" sz="4000" b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/>
          <p:cNvSpPr>
            <a:spLocks noChangeArrowheads="1"/>
          </p:cNvSpPr>
          <p:nvPr/>
        </p:nvSpPr>
        <p:spPr bwMode="auto">
          <a:xfrm>
            <a:off x="1295400" y="381000"/>
            <a:ext cx="6248400" cy="1295400"/>
          </a:xfrm>
          <a:prstGeom prst="cloudCallout">
            <a:avLst>
              <a:gd name="adj1" fmla="val -49042"/>
              <a:gd name="adj2" fmla="val -74236"/>
            </a:avLst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eaLnBrk="0" hangingPunct="0">
              <a:defRPr/>
            </a:pP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3. </a:t>
            </a:r>
            <a:r>
              <a:rPr lang="en-US" sz="4000" b="1" dirty="0" err="1" smtClean="0">
                <a:solidFill>
                  <a:srgbClr val="C90D35"/>
                </a:solidFill>
                <a:latin typeface="Times New Roman" pitchFamily="18" charset="0"/>
              </a:rPr>
              <a:t>Tìm</a:t>
            </a: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C90D35"/>
                </a:solidFill>
                <a:latin typeface="Times New Roman" pitchFamily="18" charset="0"/>
              </a:rPr>
              <a:t>hiểu</a:t>
            </a:r>
            <a:r>
              <a:rPr lang="en-US" sz="4000" b="1" dirty="0">
                <a:solidFill>
                  <a:srgbClr val="C90D35"/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90D35"/>
                </a:solidFill>
                <a:latin typeface="Times New Roman" pitchFamily="18" charset="0"/>
              </a:rPr>
              <a:t>bài</a:t>
            </a: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 :</a:t>
            </a:r>
            <a:endParaRPr lang="en-US" sz="4000" b="1" dirty="0">
              <a:latin typeface="Times New Roman" pitchFamily="18" charset="0"/>
            </a:endParaRPr>
          </a:p>
        </p:txBody>
      </p:sp>
      <p:sp>
        <p:nvSpPr>
          <p:cNvPr id="4" name="Rectangle 18"/>
          <p:cNvSpPr>
            <a:spLocks noChangeArrowheads="1"/>
          </p:cNvSpPr>
          <p:nvPr/>
        </p:nvSpPr>
        <p:spPr bwMode="auto">
          <a:xfrm>
            <a:off x="1295400" y="1752600"/>
            <a:ext cx="7696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36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 4</a:t>
            </a:r>
            <a:r>
              <a:rPr lang="nl-NL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:Tại sao bạn Tộ không dám nhận kẹo của Bác?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304800" y="2971800"/>
            <a:ext cx="3276600" cy="1066800"/>
          </a:xfrm>
          <a:prstGeom prst="cloudCallout">
            <a:avLst>
              <a:gd name="adj1" fmla="val -13328"/>
              <a:gd name="adj2" fmla="val -29138"/>
            </a:avLst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eaLnBrk="0" hangingPunct="0">
              <a:defRPr/>
            </a:pPr>
            <a:r>
              <a:rPr lang="en-US" sz="4000" b="1" dirty="0" err="1" smtClean="0">
                <a:solidFill>
                  <a:srgbClr val="C90D35"/>
                </a:solidFill>
                <a:latin typeface="Times New Roman" pitchFamily="18" charset="0"/>
              </a:rPr>
              <a:t>Trả</a:t>
            </a: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90D35"/>
                </a:solidFill>
                <a:latin typeface="Times New Roman" pitchFamily="18" charset="0"/>
              </a:rPr>
              <a:t>lời</a:t>
            </a: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 :</a:t>
            </a:r>
            <a:endParaRPr lang="en-US" sz="4000" b="1" dirty="0">
              <a:latin typeface="Times New Roman" pitchFamily="18" charset="0"/>
            </a:endParaRPr>
          </a:p>
        </p:txBody>
      </p:sp>
      <p:sp>
        <p:nvSpPr>
          <p:cNvPr id="7" name="Text Box 19"/>
          <p:cNvSpPr txBox="1">
            <a:spLocks noChangeArrowheads="1"/>
          </p:cNvSpPr>
          <p:nvPr/>
        </p:nvSpPr>
        <p:spPr bwMode="auto">
          <a:xfrm>
            <a:off x="1042988" y="4057471"/>
            <a:ext cx="756761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Vì bạn tự thấy hôm nay mình chưa ngoan, chưa vâng lời cô.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0"/>
          <p:cNvSpPr>
            <a:spLocks noChangeArrowheads="1"/>
          </p:cNvSpPr>
          <p:nvPr/>
        </p:nvSpPr>
        <p:spPr bwMode="auto">
          <a:xfrm>
            <a:off x="533400" y="2057400"/>
            <a:ext cx="805028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nl-NL" sz="36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 5</a:t>
            </a:r>
            <a:r>
              <a:rPr lang="nl-NL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:Tại sao Bác khen bạn Tộ ngoan?</a:t>
            </a: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304800" y="2895600"/>
            <a:ext cx="3276600" cy="1066800"/>
          </a:xfrm>
          <a:prstGeom prst="cloudCallout">
            <a:avLst>
              <a:gd name="adj1" fmla="val -13328"/>
              <a:gd name="adj2" fmla="val -29138"/>
            </a:avLst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eaLnBrk="0" hangingPunct="0">
              <a:defRPr/>
            </a:pPr>
            <a:r>
              <a:rPr lang="en-US" sz="4000" b="1" dirty="0" err="1" smtClean="0">
                <a:solidFill>
                  <a:srgbClr val="C90D35"/>
                </a:solidFill>
                <a:latin typeface="Times New Roman" pitchFamily="18" charset="0"/>
              </a:rPr>
              <a:t>Trả</a:t>
            </a: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90D35"/>
                </a:solidFill>
                <a:latin typeface="Times New Roman" pitchFamily="18" charset="0"/>
              </a:rPr>
              <a:t>lời</a:t>
            </a: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 :</a:t>
            </a:r>
            <a:endParaRPr lang="en-US" sz="4000" b="1" dirty="0">
              <a:latin typeface="Times New Roman" pitchFamily="18" charset="0"/>
            </a:endParaRPr>
          </a:p>
        </p:txBody>
      </p:sp>
      <p:sp>
        <p:nvSpPr>
          <p:cNvPr id="6" name="Text Box 21"/>
          <p:cNvSpPr txBox="1">
            <a:spLocks noChangeArrowheads="1"/>
          </p:cNvSpPr>
          <p:nvPr/>
        </p:nvSpPr>
        <p:spPr bwMode="auto">
          <a:xfrm>
            <a:off x="685800" y="4114800"/>
            <a:ext cx="8153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Vì Tộ thật </a:t>
            </a:r>
            <a:r>
              <a:rPr lang="nl-NL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thà, </a:t>
            </a:r>
            <a:r>
              <a:rPr lang="nl-NL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dũng cảm nhận mình là </a:t>
            </a:r>
            <a:r>
              <a:rPr lang="nl-NL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người chưa </a:t>
            </a:r>
            <a:r>
              <a:rPr lang="nl-NL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ngoan.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1295400" y="381000"/>
            <a:ext cx="6248400" cy="1295400"/>
          </a:xfrm>
          <a:prstGeom prst="cloudCallout">
            <a:avLst>
              <a:gd name="adj1" fmla="val -49042"/>
              <a:gd name="adj2" fmla="val -74236"/>
            </a:avLst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eaLnBrk="0" hangingPunct="0">
              <a:defRPr/>
            </a:pP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3. </a:t>
            </a:r>
            <a:r>
              <a:rPr lang="en-US" sz="4000" b="1" dirty="0" err="1" smtClean="0">
                <a:solidFill>
                  <a:srgbClr val="C90D35"/>
                </a:solidFill>
                <a:latin typeface="Times New Roman" pitchFamily="18" charset="0"/>
              </a:rPr>
              <a:t>Tìm</a:t>
            </a: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C90D35"/>
                </a:solidFill>
                <a:latin typeface="Times New Roman" pitchFamily="18" charset="0"/>
              </a:rPr>
              <a:t>hiểu</a:t>
            </a:r>
            <a:r>
              <a:rPr lang="en-US" sz="4000" b="1" dirty="0">
                <a:solidFill>
                  <a:srgbClr val="C90D35"/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90D35"/>
                </a:solidFill>
                <a:latin typeface="Times New Roman" pitchFamily="18" charset="0"/>
              </a:rPr>
              <a:t>bài</a:t>
            </a: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 :</a:t>
            </a:r>
            <a:endParaRPr lang="en-US" sz="4000" b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/>
          <p:cNvSpPr>
            <a:spLocks noChangeArrowheads="1"/>
          </p:cNvSpPr>
          <p:nvPr/>
        </p:nvSpPr>
        <p:spPr bwMode="auto">
          <a:xfrm>
            <a:off x="1524000" y="304800"/>
            <a:ext cx="6324600" cy="1295400"/>
          </a:xfrm>
          <a:prstGeom prst="cloudCallout">
            <a:avLst>
              <a:gd name="adj1" fmla="val -49042"/>
              <a:gd name="adj2" fmla="val -74236"/>
            </a:avLst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eaLnBrk="0" hangingPunct="0">
              <a:defRPr/>
            </a:pP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3.Tìm </a:t>
            </a:r>
            <a:r>
              <a:rPr lang="en-US" sz="4000" b="1" dirty="0" err="1">
                <a:solidFill>
                  <a:srgbClr val="C90D35"/>
                </a:solidFill>
                <a:latin typeface="Times New Roman" pitchFamily="18" charset="0"/>
              </a:rPr>
              <a:t>hiểu</a:t>
            </a:r>
            <a:r>
              <a:rPr lang="en-US" sz="4000" b="1" dirty="0">
                <a:solidFill>
                  <a:srgbClr val="C90D35"/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90D35"/>
                </a:solidFill>
                <a:latin typeface="Times New Roman" pitchFamily="18" charset="0"/>
              </a:rPr>
              <a:t>bài</a:t>
            </a: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 :</a:t>
            </a:r>
            <a:endParaRPr lang="en-US" sz="4000" b="1" dirty="0">
              <a:latin typeface="Times New Roman" pitchFamily="18" charset="0"/>
            </a:endParaRPr>
          </a:p>
        </p:txBody>
      </p:sp>
      <p:sp>
        <p:nvSpPr>
          <p:cNvPr id="4" name="Rectangle 18"/>
          <p:cNvSpPr>
            <a:spLocks noChangeArrowheads="1"/>
          </p:cNvSpPr>
          <p:nvPr/>
        </p:nvSpPr>
        <p:spPr bwMode="auto">
          <a:xfrm>
            <a:off x="762000" y="1854200"/>
            <a:ext cx="818991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Qua bài tập đọc này, em thấy Bác đã thể hiện điều gì với các cháu thiếu nhi ?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18"/>
          <p:cNvSpPr>
            <a:spLocks noChangeArrowheads="1"/>
          </p:cNvSpPr>
          <p:nvPr/>
        </p:nvSpPr>
        <p:spPr bwMode="auto">
          <a:xfrm>
            <a:off x="685800" y="2914471"/>
            <a:ext cx="818991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Để học tập và làm theo tấm gương của Bác, em phải làm gì ?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19"/>
          <p:cNvSpPr txBox="1">
            <a:spLocks noChangeArrowheads="1"/>
          </p:cNvSpPr>
          <p:nvPr/>
        </p:nvSpPr>
        <p:spPr bwMode="auto">
          <a:xfrm>
            <a:off x="762000" y="990600"/>
            <a:ext cx="80010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6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3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36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thiếu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Thiếu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thà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ngoan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  </a:t>
            </a:r>
            <a:endParaRPr lang="en-US" sz="3600" b="1" u="sng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/>
          <p:cNvSpPr>
            <a:spLocks noChangeArrowheads="1"/>
          </p:cNvSpPr>
          <p:nvPr/>
        </p:nvSpPr>
        <p:spPr bwMode="auto">
          <a:xfrm>
            <a:off x="1752600" y="152400"/>
            <a:ext cx="7086600" cy="1295400"/>
          </a:xfrm>
          <a:prstGeom prst="cloudCallout">
            <a:avLst>
              <a:gd name="adj1" fmla="val -15709"/>
              <a:gd name="adj2" fmla="val -36001"/>
            </a:avLst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eaLnBrk="0" hangingPunct="0">
              <a:defRPr/>
            </a:pP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4.Luyện </a:t>
            </a:r>
            <a:r>
              <a:rPr lang="en-US" sz="4000" b="1" dirty="0" err="1" smtClean="0">
                <a:solidFill>
                  <a:srgbClr val="C90D35"/>
                </a:solidFill>
                <a:latin typeface="Times New Roman" pitchFamily="18" charset="0"/>
              </a:rPr>
              <a:t>đọc</a:t>
            </a: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90D35"/>
                </a:solidFill>
                <a:latin typeface="Times New Roman" pitchFamily="18" charset="0"/>
              </a:rPr>
              <a:t>lại</a:t>
            </a: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90D35"/>
                </a:solidFill>
                <a:latin typeface="Times New Roman" pitchFamily="18" charset="0"/>
              </a:rPr>
              <a:t>bài</a:t>
            </a: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:</a:t>
            </a:r>
            <a:endParaRPr lang="en-US" sz="4000" b="1" dirty="0">
              <a:latin typeface="Times New Roman" pitchFamily="18" charset="0"/>
            </a:endParaRPr>
          </a:p>
        </p:txBody>
      </p:sp>
      <p:pic>
        <p:nvPicPr>
          <p:cNvPr id="7" name="Picture 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391937"/>
            <a:ext cx="5836596" cy="546606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8" name="Rectangle 18"/>
          <p:cNvSpPr>
            <a:spLocks noChangeArrowheads="1"/>
          </p:cNvSpPr>
          <p:nvPr/>
        </p:nvSpPr>
        <p:spPr bwMode="auto">
          <a:xfrm>
            <a:off x="6096000" y="1897082"/>
            <a:ext cx="28194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Bức tranh thể hiện đoạn nào trong bài, em hãy đọc lại đoạn đó ?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/>
          <p:cNvSpPr>
            <a:spLocks noChangeArrowheads="1"/>
          </p:cNvSpPr>
          <p:nvPr/>
        </p:nvSpPr>
        <p:spPr bwMode="auto">
          <a:xfrm>
            <a:off x="1066800" y="381000"/>
            <a:ext cx="7315200" cy="1295400"/>
          </a:xfrm>
          <a:prstGeom prst="cloudCallout">
            <a:avLst>
              <a:gd name="adj1" fmla="val -49042"/>
              <a:gd name="adj2" fmla="val -74236"/>
            </a:avLst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eaLnBrk="0" hangingPunct="0">
              <a:defRPr/>
            </a:pP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4. </a:t>
            </a:r>
            <a:r>
              <a:rPr lang="en-US" sz="4000" b="1" dirty="0" err="1" smtClean="0">
                <a:solidFill>
                  <a:srgbClr val="C90D35"/>
                </a:solidFill>
                <a:latin typeface="Times New Roman" pitchFamily="18" charset="0"/>
              </a:rPr>
              <a:t>Luyện</a:t>
            </a: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90D35"/>
                </a:solidFill>
                <a:latin typeface="Times New Roman" pitchFamily="18" charset="0"/>
              </a:rPr>
              <a:t>đọc</a:t>
            </a: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90D35"/>
                </a:solidFill>
                <a:latin typeface="Times New Roman" pitchFamily="18" charset="0"/>
              </a:rPr>
              <a:t>lại</a:t>
            </a: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90D35"/>
                </a:solidFill>
                <a:latin typeface="Times New Roman" pitchFamily="18" charset="0"/>
              </a:rPr>
              <a:t>bài</a:t>
            </a:r>
            <a:r>
              <a:rPr lang="en-US" sz="4000" b="1" dirty="0" smtClean="0">
                <a:solidFill>
                  <a:srgbClr val="C90D35"/>
                </a:solidFill>
                <a:latin typeface="Times New Roman" pitchFamily="18" charset="0"/>
              </a:rPr>
              <a:t> :</a:t>
            </a:r>
            <a:endParaRPr lang="en-US" sz="4000" b="1" dirty="0">
              <a:latin typeface="Times New Roman" pitchFamily="18" charset="0"/>
            </a:endParaRPr>
          </a:p>
        </p:txBody>
      </p:sp>
      <p:sp>
        <p:nvSpPr>
          <p:cNvPr id="4" name="Rectangle 18"/>
          <p:cNvSpPr>
            <a:spLocks noChangeArrowheads="1"/>
          </p:cNvSpPr>
          <p:nvPr/>
        </p:nvSpPr>
        <p:spPr bwMode="auto">
          <a:xfrm>
            <a:off x="838200" y="1792069"/>
            <a:ext cx="4495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 đọc phân vai :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18"/>
          <p:cNvSpPr>
            <a:spLocks noChangeArrowheads="1"/>
          </p:cNvSpPr>
          <p:nvPr/>
        </p:nvSpPr>
        <p:spPr bwMode="auto">
          <a:xfrm>
            <a:off x="2057400" y="2514600"/>
            <a:ext cx="4495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Người dẫn chuyện 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18"/>
          <p:cNvSpPr>
            <a:spLocks noChangeArrowheads="1"/>
          </p:cNvSpPr>
          <p:nvPr/>
        </p:nvSpPr>
        <p:spPr bwMode="auto">
          <a:xfrm>
            <a:off x="2057400" y="3200400"/>
            <a:ext cx="4495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Bác Hồ  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18"/>
          <p:cNvSpPr>
            <a:spLocks noChangeArrowheads="1"/>
          </p:cNvSpPr>
          <p:nvPr/>
        </p:nvSpPr>
        <p:spPr bwMode="auto">
          <a:xfrm>
            <a:off x="2057400" y="3810000"/>
            <a:ext cx="4495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Các em bé  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18"/>
          <p:cNvSpPr>
            <a:spLocks noChangeArrowheads="1"/>
          </p:cNvSpPr>
          <p:nvPr/>
        </p:nvSpPr>
        <p:spPr bwMode="auto">
          <a:xfrm>
            <a:off x="2057400" y="4495800"/>
            <a:ext cx="4495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Tộ   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WordArt 3"/>
          <p:cNvSpPr>
            <a:spLocks noChangeArrowheads="1" noChangeShapeType="1" noTextEdit="1"/>
          </p:cNvSpPr>
          <p:nvPr/>
        </p:nvSpPr>
        <p:spPr bwMode="auto">
          <a:xfrm>
            <a:off x="1371600" y="1219200"/>
            <a:ext cx="70866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Bài học kết thúc!</a:t>
            </a:r>
            <a:endParaRPr lang="en-US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tv2t2t9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0"/>
            <a:ext cx="5791200" cy="68580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5" name="Cloud Callout 4"/>
          <p:cNvSpPr/>
          <p:nvPr/>
        </p:nvSpPr>
        <p:spPr>
          <a:xfrm>
            <a:off x="4114800" y="609600"/>
            <a:ext cx="3124200" cy="914400"/>
          </a:xfrm>
          <a:prstGeom prst="cloudCallout">
            <a:avLst>
              <a:gd name="adj1" fmla="val -17987"/>
              <a:gd name="adj2" fmla="val 47222"/>
            </a:avLst>
          </a:prstGeom>
          <a:solidFill>
            <a:srgbClr val="AFE9EF"/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2651" y="609600"/>
            <a:ext cx="7326949" cy="55626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8"/>
          <p:cNvSpPr txBox="1">
            <a:spLocks noChangeArrowheads="1"/>
          </p:cNvSpPr>
          <p:nvPr/>
        </p:nvSpPr>
        <p:spPr bwMode="auto">
          <a:xfrm>
            <a:off x="3581400" y="152400"/>
            <a:ext cx="2133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đọc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Box 19"/>
          <p:cNvSpPr txBox="1">
            <a:spLocks noChangeArrowheads="1"/>
          </p:cNvSpPr>
          <p:nvPr/>
        </p:nvSpPr>
        <p:spPr bwMode="auto">
          <a:xfrm>
            <a:off x="1600200" y="838200"/>
            <a:ext cx="66294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Ai </a:t>
            </a:r>
            <a:r>
              <a:rPr lang="en-US" sz="44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ngoan</a:t>
            </a:r>
            <a:r>
              <a:rPr lang="en-US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thưởng</a:t>
            </a:r>
            <a:endParaRPr lang="en-US" sz="4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7030A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4267200" y="1595438"/>
            <a:ext cx="53340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6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Theo </a:t>
            </a:r>
            <a:r>
              <a:rPr lang="en-US" sz="26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Túy</a:t>
            </a:r>
            <a:r>
              <a:rPr lang="en-US" sz="26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6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6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26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Tú</a:t>
            </a:r>
            <a:endParaRPr lang="en-US" sz="26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762000" y="2055812"/>
            <a:ext cx="396398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  <p:sp>
        <p:nvSpPr>
          <p:cNvPr id="14" name="Explosion 1 13"/>
          <p:cNvSpPr/>
          <p:nvPr/>
        </p:nvSpPr>
        <p:spPr>
          <a:xfrm>
            <a:off x="1219200" y="2362200"/>
            <a:ext cx="6858000" cy="2819400"/>
          </a:xfrm>
          <a:prstGeom prst="irregularSeal1">
            <a:avLst/>
          </a:prstGeom>
          <a:solidFill>
            <a:srgbClr val="FFCCCC"/>
          </a:solidFill>
          <a:ln>
            <a:solidFill>
              <a:srgbClr val="0000F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endParaRPr lang="vi-VN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1371600" y="2667000"/>
            <a:ext cx="2667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quây</a:t>
            </a:r>
            <a:r>
              <a:rPr lang="en-US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quanh</a:t>
            </a:r>
            <a:r>
              <a:rPr lang="en-US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</p:txBody>
      </p:sp>
      <p:sp>
        <p:nvSpPr>
          <p:cNvPr id="12" name="Text Box 24"/>
          <p:cNvSpPr txBox="1">
            <a:spLocks noChangeArrowheads="1"/>
          </p:cNvSpPr>
          <p:nvPr/>
        </p:nvSpPr>
        <p:spPr bwMode="auto">
          <a:xfrm>
            <a:off x="3886200" y="2667000"/>
            <a:ext cx="2286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tắm</a:t>
            </a:r>
            <a:r>
              <a:rPr lang="en-US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rửa</a:t>
            </a:r>
            <a:r>
              <a:rPr lang="en-US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</p:txBody>
      </p:sp>
      <p:sp>
        <p:nvSpPr>
          <p:cNvPr id="13" name="Text Box 25"/>
          <p:cNvSpPr txBox="1">
            <a:spLocks noChangeArrowheads="1"/>
          </p:cNvSpPr>
          <p:nvPr/>
        </p:nvSpPr>
        <p:spPr bwMode="auto">
          <a:xfrm>
            <a:off x="3733800" y="3316069"/>
            <a:ext cx="3048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trìu</a:t>
            </a:r>
            <a:r>
              <a:rPr lang="en-US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mến</a:t>
            </a:r>
            <a:r>
              <a:rPr lang="en-US" sz="36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,…</a:t>
            </a:r>
            <a:endParaRPr lang="en-US" sz="36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 Box 33"/>
          <p:cNvSpPr txBox="1">
            <a:spLocks noChangeArrowheads="1"/>
          </p:cNvSpPr>
          <p:nvPr/>
        </p:nvSpPr>
        <p:spPr bwMode="auto">
          <a:xfrm>
            <a:off x="1219200" y="3316069"/>
            <a:ext cx="2895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mắng</a:t>
            </a:r>
            <a:r>
              <a:rPr lang="en-US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en-US" sz="3600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0" grpId="0"/>
      <p:bldP spid="14" grpId="0" animBg="1"/>
      <p:bldP spid="14" grpId="1" animBg="1"/>
      <p:bldP spid="11" grpId="0"/>
      <p:bldP spid="12" grpId="0"/>
      <p:bldP spid="13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1" name="Text Box 12"/>
          <p:cNvSpPr txBox="1">
            <a:spLocks noChangeArrowheads="1"/>
          </p:cNvSpPr>
          <p:nvPr/>
        </p:nvSpPr>
        <p:spPr bwMode="auto">
          <a:xfrm>
            <a:off x="914400" y="457200"/>
            <a:ext cx="3962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  <p:sp>
        <p:nvSpPr>
          <p:cNvPr id="8207" name="Text Box 11"/>
          <p:cNvSpPr txBox="1">
            <a:spLocks noChangeArrowheads="1"/>
          </p:cNvSpPr>
          <p:nvPr/>
        </p:nvSpPr>
        <p:spPr bwMode="auto">
          <a:xfrm>
            <a:off x="990600" y="1120914"/>
            <a:ext cx="3276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990600" y="1905000"/>
            <a:ext cx="4114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Trại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nhi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 Box 16"/>
          <p:cNvSpPr txBox="1">
            <a:spLocks noChangeArrowheads="1"/>
          </p:cNvSpPr>
          <p:nvPr/>
        </p:nvSpPr>
        <p:spPr bwMode="auto">
          <a:xfrm>
            <a:off x="990600" y="2514600"/>
            <a:ext cx="3048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Hồng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hào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2" descr="http://bqllang.gov.vn/images/tintuc/31.05.2012/hcm_doi_song_van_ho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0" y="533400"/>
            <a:ext cx="5686360" cy="3962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1" name="Text Box 12"/>
          <p:cNvSpPr txBox="1">
            <a:spLocks noChangeArrowheads="1"/>
          </p:cNvSpPr>
          <p:nvPr/>
        </p:nvSpPr>
        <p:spPr bwMode="auto">
          <a:xfrm>
            <a:off x="1143000" y="381000"/>
            <a:ext cx="3505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  <p:sp>
        <p:nvSpPr>
          <p:cNvPr id="8207" name="Text Box 11"/>
          <p:cNvSpPr txBox="1">
            <a:spLocks noChangeArrowheads="1"/>
          </p:cNvSpPr>
          <p:nvPr/>
        </p:nvSpPr>
        <p:spPr bwMode="auto">
          <a:xfrm>
            <a:off x="1219200" y="1066800"/>
            <a:ext cx="3200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1143000" y="2514600"/>
            <a:ext cx="3048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Hồng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hào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1066800" y="1868269"/>
            <a:ext cx="3505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Trại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nhi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1143000" y="3163669"/>
            <a:ext cx="3124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non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nớt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219200" y="663714"/>
            <a:ext cx="7010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ngắt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giọng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 : </a:t>
            </a:r>
            <a:endParaRPr lang="vi-VN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Text Box 19"/>
          <p:cNvSpPr txBox="1">
            <a:spLocks noChangeArrowheads="1"/>
          </p:cNvSpPr>
          <p:nvPr/>
        </p:nvSpPr>
        <p:spPr bwMode="auto">
          <a:xfrm>
            <a:off x="76200" y="2245310"/>
            <a:ext cx="8763000" cy="2631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3"/>
            <a:r>
              <a:rPr lang="nl-NL" sz="33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- Các </a:t>
            </a:r>
            <a:r>
              <a:rPr lang="nl-NL" sz="33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cháu chơi có vui không?</a:t>
            </a:r>
          </a:p>
          <a:p>
            <a:r>
              <a:rPr lang="nl-NL" sz="33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nl-NL" sz="33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 - Các </a:t>
            </a:r>
            <a:r>
              <a:rPr lang="nl-NL" sz="33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cháu ăn có no không?</a:t>
            </a:r>
          </a:p>
          <a:p>
            <a:r>
              <a:rPr lang="nl-NL" sz="33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nl-NL" sz="33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- Các </a:t>
            </a:r>
            <a:r>
              <a:rPr lang="nl-NL" sz="33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cô có mắng phạt các cháu không?</a:t>
            </a:r>
          </a:p>
          <a:p>
            <a:r>
              <a:rPr lang="nl-NL" sz="33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nl-NL" sz="33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- Các </a:t>
            </a:r>
            <a:r>
              <a:rPr lang="nl-NL" sz="33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cháu có thích kẹo không ?</a:t>
            </a:r>
          </a:p>
          <a:p>
            <a:r>
              <a:rPr lang="nl-NL" sz="33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nl-NL" sz="33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- Các </a:t>
            </a:r>
            <a:r>
              <a:rPr lang="nl-NL" sz="33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cháu có đồng ý không ?</a:t>
            </a:r>
            <a:endParaRPr lang="en-US" sz="3300" b="1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58"/>
          <p:cNvGrpSpPr/>
          <p:nvPr/>
        </p:nvGrpSpPr>
        <p:grpSpPr>
          <a:xfrm>
            <a:off x="6858000" y="2397710"/>
            <a:ext cx="228600" cy="304800"/>
            <a:chOff x="5943600" y="1143000"/>
            <a:chExt cx="228600" cy="304800"/>
          </a:xfrm>
        </p:grpSpPr>
        <p:cxnSp>
          <p:nvCxnSpPr>
            <p:cNvPr id="60" name="Straight Connector 59"/>
            <p:cNvCxnSpPr/>
            <p:nvPr/>
          </p:nvCxnSpPr>
          <p:spPr>
            <a:xfrm rot="5400000" flipH="1" flipV="1">
              <a:off x="5867400" y="1219200"/>
              <a:ext cx="304800" cy="152400"/>
            </a:xfrm>
            <a:prstGeom prst="line">
              <a:avLst/>
            </a:prstGeom>
            <a:ln w="190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5400000" flipH="1" flipV="1">
              <a:off x="5943600" y="1219200"/>
              <a:ext cx="304800" cy="152400"/>
            </a:xfrm>
            <a:prstGeom prst="line">
              <a:avLst/>
            </a:prstGeom>
            <a:ln w="190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3" name="Group 61"/>
          <p:cNvGrpSpPr/>
          <p:nvPr/>
        </p:nvGrpSpPr>
        <p:grpSpPr>
          <a:xfrm>
            <a:off x="6477000" y="2931110"/>
            <a:ext cx="228600" cy="304800"/>
            <a:chOff x="5943600" y="1143000"/>
            <a:chExt cx="228600" cy="304800"/>
          </a:xfrm>
        </p:grpSpPr>
        <p:cxnSp>
          <p:nvCxnSpPr>
            <p:cNvPr id="63" name="Straight Connector 62"/>
            <p:cNvCxnSpPr/>
            <p:nvPr/>
          </p:nvCxnSpPr>
          <p:spPr>
            <a:xfrm rot="5400000" flipH="1" flipV="1">
              <a:off x="5867400" y="1219200"/>
              <a:ext cx="304800" cy="152400"/>
            </a:xfrm>
            <a:prstGeom prst="line">
              <a:avLst/>
            </a:prstGeom>
            <a:ln w="190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5400000" flipH="1" flipV="1">
              <a:off x="5943600" y="1219200"/>
              <a:ext cx="304800" cy="152400"/>
            </a:xfrm>
            <a:prstGeom prst="line">
              <a:avLst/>
            </a:prstGeom>
            <a:ln w="190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5" name="Group 64"/>
          <p:cNvGrpSpPr/>
          <p:nvPr/>
        </p:nvGrpSpPr>
        <p:grpSpPr>
          <a:xfrm>
            <a:off x="8534400" y="3429000"/>
            <a:ext cx="228600" cy="304800"/>
            <a:chOff x="5943600" y="1143000"/>
            <a:chExt cx="228600" cy="304800"/>
          </a:xfrm>
        </p:grpSpPr>
        <p:cxnSp>
          <p:nvCxnSpPr>
            <p:cNvPr id="66" name="Straight Connector 65"/>
            <p:cNvCxnSpPr/>
            <p:nvPr/>
          </p:nvCxnSpPr>
          <p:spPr>
            <a:xfrm rot="5400000" flipH="1" flipV="1">
              <a:off x="5867400" y="1219200"/>
              <a:ext cx="304800" cy="152400"/>
            </a:xfrm>
            <a:prstGeom prst="line">
              <a:avLst/>
            </a:prstGeom>
            <a:ln w="190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 flipH="1" flipV="1">
              <a:off x="5943600" y="1219200"/>
              <a:ext cx="304800" cy="152400"/>
            </a:xfrm>
            <a:prstGeom prst="line">
              <a:avLst/>
            </a:prstGeom>
            <a:ln w="190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6" name="Group 67"/>
          <p:cNvGrpSpPr/>
          <p:nvPr/>
        </p:nvGrpSpPr>
        <p:grpSpPr>
          <a:xfrm>
            <a:off x="7239000" y="3921710"/>
            <a:ext cx="228600" cy="304800"/>
            <a:chOff x="5943600" y="1143000"/>
            <a:chExt cx="228600" cy="304800"/>
          </a:xfrm>
        </p:grpSpPr>
        <p:cxnSp>
          <p:nvCxnSpPr>
            <p:cNvPr id="69" name="Straight Connector 68"/>
            <p:cNvCxnSpPr/>
            <p:nvPr/>
          </p:nvCxnSpPr>
          <p:spPr>
            <a:xfrm rot="5400000" flipH="1" flipV="1">
              <a:off x="5867400" y="1219200"/>
              <a:ext cx="304800" cy="152400"/>
            </a:xfrm>
            <a:prstGeom prst="line">
              <a:avLst/>
            </a:prstGeom>
            <a:ln w="190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 flipH="1" flipV="1">
              <a:off x="5943600" y="1219200"/>
              <a:ext cx="304800" cy="152400"/>
            </a:xfrm>
            <a:prstGeom prst="line">
              <a:avLst/>
            </a:prstGeom>
            <a:ln w="190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7" name="Group 70"/>
          <p:cNvGrpSpPr/>
          <p:nvPr/>
        </p:nvGrpSpPr>
        <p:grpSpPr>
          <a:xfrm>
            <a:off x="6781800" y="4378910"/>
            <a:ext cx="228600" cy="304800"/>
            <a:chOff x="5943600" y="1143000"/>
            <a:chExt cx="228600" cy="304800"/>
          </a:xfrm>
        </p:grpSpPr>
        <p:cxnSp>
          <p:nvCxnSpPr>
            <p:cNvPr id="72" name="Straight Connector 71"/>
            <p:cNvCxnSpPr/>
            <p:nvPr/>
          </p:nvCxnSpPr>
          <p:spPr>
            <a:xfrm rot="5400000" flipH="1" flipV="1">
              <a:off x="5867400" y="1219200"/>
              <a:ext cx="304800" cy="152400"/>
            </a:xfrm>
            <a:prstGeom prst="line">
              <a:avLst/>
            </a:prstGeom>
            <a:ln w="190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5400000" flipH="1" flipV="1">
              <a:off x="5943600" y="1219200"/>
              <a:ext cx="304800" cy="152400"/>
            </a:xfrm>
            <a:prstGeom prst="line">
              <a:avLst/>
            </a:prstGeom>
            <a:ln w="190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685800" y="1487269"/>
            <a:ext cx="3886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endParaRPr lang="vi-VN" sz="3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D:\HÌNH ĐỘNG\RBWBUTNW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638300"/>
            <a:ext cx="342900" cy="342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219200" y="663714"/>
            <a:ext cx="7010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ngắt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giọng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 : </a:t>
            </a:r>
            <a:endParaRPr lang="vi-VN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Text Box 19"/>
          <p:cNvSpPr txBox="1">
            <a:spLocks noChangeArrowheads="1"/>
          </p:cNvSpPr>
          <p:nvPr/>
        </p:nvSpPr>
        <p:spPr bwMode="auto">
          <a:xfrm>
            <a:off x="76200" y="2245310"/>
            <a:ext cx="8458200" cy="2631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3"/>
            <a:r>
              <a:rPr lang="nl-NL" sz="33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- Thưa Bác, vui lắm ạ.</a:t>
            </a:r>
            <a:endParaRPr lang="nl-NL" sz="3300" b="1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nl-NL" sz="33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nl-NL" sz="33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 - No ạ !</a:t>
            </a:r>
            <a:endParaRPr lang="nl-NL" sz="3300" b="1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nl-NL" sz="33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nl-NL" sz="33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- Không ạ !</a:t>
            </a:r>
            <a:endParaRPr lang="nl-NL" sz="3300" b="1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nl-NL" sz="33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nl-NL" sz="33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- Có ạ ! Có ạ !</a:t>
            </a:r>
            <a:endParaRPr lang="nl-NL" sz="3300" b="1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nl-NL" sz="33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nl-NL" sz="33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- Đồng ý ạ !</a:t>
            </a:r>
            <a:endParaRPr lang="en-US" sz="3300" b="1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0" name="Straight Connector 59"/>
          <p:cNvCxnSpPr/>
          <p:nvPr/>
        </p:nvCxnSpPr>
        <p:spPr>
          <a:xfrm rot="5400000" flipH="1" flipV="1">
            <a:off x="3505200" y="2514600"/>
            <a:ext cx="304800" cy="152400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990600" y="1487269"/>
            <a:ext cx="6629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endParaRPr lang="vi-VN" sz="36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61"/>
          <p:cNvGrpSpPr/>
          <p:nvPr/>
        </p:nvGrpSpPr>
        <p:grpSpPr>
          <a:xfrm>
            <a:off x="5486400" y="2438400"/>
            <a:ext cx="228600" cy="304800"/>
            <a:chOff x="5943600" y="1143000"/>
            <a:chExt cx="228600" cy="304800"/>
          </a:xfrm>
        </p:grpSpPr>
        <p:cxnSp>
          <p:nvCxnSpPr>
            <p:cNvPr id="46" name="Straight Connector 45"/>
            <p:cNvCxnSpPr/>
            <p:nvPr/>
          </p:nvCxnSpPr>
          <p:spPr>
            <a:xfrm rot="5400000" flipH="1" flipV="1">
              <a:off x="5867400" y="1219200"/>
              <a:ext cx="304800" cy="152400"/>
            </a:xfrm>
            <a:prstGeom prst="line">
              <a:avLst/>
            </a:prstGeom>
            <a:ln w="190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5400000" flipH="1" flipV="1">
              <a:off x="5943600" y="1219200"/>
              <a:ext cx="304800" cy="152400"/>
            </a:xfrm>
            <a:prstGeom prst="line">
              <a:avLst/>
            </a:prstGeom>
            <a:ln w="190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3" name="Group 64"/>
          <p:cNvGrpSpPr/>
          <p:nvPr/>
        </p:nvGrpSpPr>
        <p:grpSpPr>
          <a:xfrm>
            <a:off x="2819400" y="2971800"/>
            <a:ext cx="228600" cy="304800"/>
            <a:chOff x="5943600" y="1143000"/>
            <a:chExt cx="228600" cy="304800"/>
          </a:xfrm>
        </p:grpSpPr>
        <p:cxnSp>
          <p:nvCxnSpPr>
            <p:cNvPr id="49" name="Straight Connector 48"/>
            <p:cNvCxnSpPr/>
            <p:nvPr/>
          </p:nvCxnSpPr>
          <p:spPr>
            <a:xfrm rot="5400000" flipH="1" flipV="1">
              <a:off x="5867400" y="1219200"/>
              <a:ext cx="304800" cy="152400"/>
            </a:xfrm>
            <a:prstGeom prst="line">
              <a:avLst/>
            </a:prstGeom>
            <a:ln w="190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5400000" flipH="1" flipV="1">
              <a:off x="5943600" y="1219200"/>
              <a:ext cx="304800" cy="152400"/>
            </a:xfrm>
            <a:prstGeom prst="line">
              <a:avLst/>
            </a:prstGeom>
            <a:ln w="190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5" name="Group 67"/>
          <p:cNvGrpSpPr/>
          <p:nvPr/>
        </p:nvGrpSpPr>
        <p:grpSpPr>
          <a:xfrm>
            <a:off x="3581400" y="3429000"/>
            <a:ext cx="228600" cy="304800"/>
            <a:chOff x="5943600" y="1143000"/>
            <a:chExt cx="228600" cy="304800"/>
          </a:xfrm>
        </p:grpSpPr>
        <p:cxnSp>
          <p:nvCxnSpPr>
            <p:cNvPr id="52" name="Straight Connector 51"/>
            <p:cNvCxnSpPr/>
            <p:nvPr/>
          </p:nvCxnSpPr>
          <p:spPr>
            <a:xfrm rot="5400000" flipH="1" flipV="1">
              <a:off x="5867400" y="1219200"/>
              <a:ext cx="304800" cy="152400"/>
            </a:xfrm>
            <a:prstGeom prst="line">
              <a:avLst/>
            </a:prstGeom>
            <a:ln w="190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 flipH="1" flipV="1">
              <a:off x="5943600" y="1219200"/>
              <a:ext cx="304800" cy="152400"/>
            </a:xfrm>
            <a:prstGeom prst="line">
              <a:avLst/>
            </a:prstGeom>
            <a:ln w="190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6" name="Group 70"/>
          <p:cNvGrpSpPr/>
          <p:nvPr/>
        </p:nvGrpSpPr>
        <p:grpSpPr>
          <a:xfrm>
            <a:off x="4114800" y="3886200"/>
            <a:ext cx="228600" cy="304800"/>
            <a:chOff x="5943600" y="1143000"/>
            <a:chExt cx="228600" cy="304800"/>
          </a:xfrm>
        </p:grpSpPr>
        <p:cxnSp>
          <p:nvCxnSpPr>
            <p:cNvPr id="55" name="Straight Connector 54"/>
            <p:cNvCxnSpPr/>
            <p:nvPr/>
          </p:nvCxnSpPr>
          <p:spPr>
            <a:xfrm rot="5400000" flipH="1" flipV="1">
              <a:off x="5867400" y="1219200"/>
              <a:ext cx="304800" cy="152400"/>
            </a:xfrm>
            <a:prstGeom prst="line">
              <a:avLst/>
            </a:prstGeom>
            <a:ln w="190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 flipH="1" flipV="1">
              <a:off x="5943600" y="1219200"/>
              <a:ext cx="304800" cy="152400"/>
            </a:xfrm>
            <a:prstGeom prst="line">
              <a:avLst/>
            </a:prstGeom>
            <a:ln w="190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7" name="Group 70"/>
          <p:cNvGrpSpPr/>
          <p:nvPr/>
        </p:nvGrpSpPr>
        <p:grpSpPr>
          <a:xfrm>
            <a:off x="3657600" y="4419600"/>
            <a:ext cx="228600" cy="304800"/>
            <a:chOff x="5943600" y="1143000"/>
            <a:chExt cx="228600" cy="304800"/>
          </a:xfrm>
        </p:grpSpPr>
        <p:cxnSp>
          <p:nvCxnSpPr>
            <p:cNvPr id="59" name="Straight Connector 58"/>
            <p:cNvCxnSpPr/>
            <p:nvPr/>
          </p:nvCxnSpPr>
          <p:spPr>
            <a:xfrm rot="5400000" flipH="1" flipV="1">
              <a:off x="5867400" y="1219200"/>
              <a:ext cx="304800" cy="152400"/>
            </a:xfrm>
            <a:prstGeom prst="line">
              <a:avLst/>
            </a:prstGeom>
            <a:ln w="190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5400000" flipH="1" flipV="1">
              <a:off x="5943600" y="1219200"/>
              <a:ext cx="304800" cy="152400"/>
            </a:xfrm>
            <a:prstGeom prst="line">
              <a:avLst/>
            </a:prstGeom>
            <a:ln w="190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65" name="Picture 2" descr="D:\HÌNH ĐỘNG\RBWBUTNW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676400"/>
            <a:ext cx="342900" cy="342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6&quot;&gt;&lt;property id=&quot;20148&quot; value=&quot;5&quot;/&gt;&lt;property id=&quot;20300&quot; value=&quot;Slide 2&quot;/&gt;&lt;property id=&quot;20307&quot; value=&quot;258&quot;/&gt;&lt;/object&gt;&lt;object type=&quot;3&quot; unique_id=&quot;10007&quot;&gt;&lt;property id=&quot;20148&quot; value=&quot;5&quot;/&gt;&lt;property id=&quot;20300&quot; value=&quot;Slide 3&quot;/&gt;&lt;property id=&quot;20307&quot; value=&quot;259&quot;/&gt;&lt;/object&gt;&lt;object type=&quot;3&quot; unique_id=&quot;10008&quot;&gt;&lt;property id=&quot;20148&quot; value=&quot;5&quot;/&gt;&lt;property id=&quot;20300&quot; value=&quot;Slide 4&quot;/&gt;&lt;property id=&quot;20307&quot; value=&quot;260&quot;/&gt;&lt;/object&gt;&lt;object type=&quot;3&quot; unique_id=&quot;10009&quot;&gt;&lt;property id=&quot;20148&quot; value=&quot;5&quot;/&gt;&lt;property id=&quot;20300&quot; value=&quot;Slide 5&quot;/&gt;&lt;property id=&quot;20307&quot; value=&quot;261&quot;/&gt;&lt;/object&gt;&lt;object type=&quot;3&quot; unique_id=&quot;10010&quot;&gt;&lt;property id=&quot;20148&quot; value=&quot;5&quot;/&gt;&lt;property id=&quot;20300&quot; value=&quot;Slide 6&quot;/&gt;&lt;property id=&quot;20307&quot; value=&quot;262&quot;/&gt;&lt;/object&gt;&lt;object type=&quot;3&quot; unique_id=&quot;10011&quot;&gt;&lt;property id=&quot;20148&quot; value=&quot;5&quot;/&gt;&lt;property id=&quot;20300&quot; value=&quot;Slide 7&quot;/&gt;&lt;property id=&quot;20307&quot; value=&quot;263&quot;/&gt;&lt;/object&gt;&lt;object type=&quot;3&quot; unique_id=&quot;10012&quot;&gt;&lt;property id=&quot;20148&quot; value=&quot;5&quot;/&gt;&lt;property id=&quot;20300&quot; value=&quot;Slide 8&quot;/&gt;&lt;property id=&quot;20307&quot; value=&quot;264&quot;/&gt;&lt;/object&gt;&lt;object type=&quot;3&quot; unique_id=&quot;10013&quot;&gt;&lt;property id=&quot;20148&quot; value=&quot;5&quot;/&gt;&lt;property id=&quot;20300&quot; value=&quot;Slide 9&quot;/&gt;&lt;property id=&quot;20307&quot; value=&quot;265&quot;/&gt;&lt;/object&gt;&lt;object type=&quot;3&quot; unique_id=&quot;10014&quot;&gt;&lt;property id=&quot;20148&quot; value=&quot;5&quot;/&gt;&lt;property id=&quot;20300&quot; value=&quot;Slide 10&quot;/&gt;&lt;property id=&quot;20307&quot; value=&quot;266&quot;/&gt;&lt;/object&gt;&lt;object type=&quot;3&quot; unique_id=&quot;10015&quot;&gt;&lt;property id=&quot;20148&quot; value=&quot;5&quot;/&gt;&lt;property id=&quot;20300&quot; value=&quot;Slide 11&quot;/&gt;&lt;property id=&quot;20307&quot; value=&quot;267&quot;/&gt;&lt;/object&gt;&lt;object type=&quot;3&quot; unique_id=&quot;10016&quot;&gt;&lt;property id=&quot;20148&quot; value=&quot;5&quot;/&gt;&lt;property id=&quot;20300&quot; value=&quot;Slide 12&quot;/&gt;&lt;property id=&quot;20307&quot; value=&quot;268&quot;/&gt;&lt;/object&gt;&lt;object type=&quot;3&quot; unique_id=&quot;10017&quot;&gt;&lt;property id=&quot;20148&quot; value=&quot;5&quot;/&gt;&lt;property id=&quot;20300&quot; value=&quot;Slide 13&quot;/&gt;&lt;property id=&quot;20307&quot; value=&quot;269&quot;/&gt;&lt;/object&gt;&lt;object type=&quot;3&quot; unique_id=&quot;10019&quot;&gt;&lt;property id=&quot;20148&quot; value=&quot;5&quot;/&gt;&lt;property id=&quot;20300&quot; value=&quot;Slide 14&quot;/&gt;&lt;property id=&quot;20307&quot; value=&quot;271&quot;/&gt;&lt;/object&gt;&lt;object type=&quot;3&quot; unique_id=&quot;10020&quot;&gt;&lt;property id=&quot;20148&quot; value=&quot;5&quot;/&gt;&lt;property id=&quot;20300&quot; value=&quot;Slide 15&quot;/&gt;&lt;property id=&quot;20307&quot; value=&quot;272&quot;/&gt;&lt;/object&gt;&lt;object type=&quot;3&quot; unique_id=&quot;10021&quot;&gt;&lt;property id=&quot;20148&quot; value=&quot;5&quot;/&gt;&lt;property id=&quot;20300&quot; value=&quot;Slide 16&quot;/&gt;&lt;property id=&quot;20307&quot; value=&quot;273&quot;/&gt;&lt;/object&gt;&lt;object type=&quot;3&quot; unique_id=&quot;10022&quot;&gt;&lt;property id=&quot;20148&quot; value=&quot;5&quot;/&gt;&lt;property id=&quot;20300&quot; value=&quot;Slide 17&quot;/&gt;&lt;property id=&quot;20307&quot; value=&quot;274&quot;/&gt;&lt;/object&gt;&lt;object type=&quot;3&quot; unique_id=&quot;10023&quot;&gt;&lt;property id=&quot;20148&quot; value=&quot;5&quot;/&gt;&lt;property id=&quot;20300&quot; value=&quot;Slide 18&quot;/&gt;&lt;property id=&quot;20307&quot; value=&quot;275&quot;/&gt;&lt;/object&gt;&lt;object type=&quot;3&quot; unique_id=&quot;10024&quot;&gt;&lt;property id=&quot;20148&quot; value=&quot;5&quot;/&gt;&lt;property id=&quot;20300&quot; value=&quot;Slide 19&quot;/&gt;&lt;property id=&quot;20307&quot; value=&quot;276&quot;/&gt;&lt;/object&gt;&lt;object type=&quot;3&quot; unique_id=&quot;10025&quot;&gt;&lt;property id=&quot;20148&quot; value=&quot;5&quot;/&gt;&lt;property id=&quot;20300&quot; value=&quot;Slide 20&quot;/&gt;&lt;property id=&quot;20307&quot; value=&quot;277&quot;/&gt;&lt;/object&gt;&lt;object type=&quot;3&quot; unique_id=&quot;10026&quot;&gt;&lt;property id=&quot;20148&quot; value=&quot;5&quot;/&gt;&lt;property id=&quot;20300&quot; value=&quot;Slide 21&quot;/&gt;&lt;property id=&quot;20307&quot; value=&quot;278&quot;/&gt;&lt;/object&gt;&lt;object type=&quot;3&quot; unique_id=&quot;10027&quot;&gt;&lt;property id=&quot;20148&quot; value=&quot;5&quot;/&gt;&lt;property id=&quot;20300&quot; value=&quot;Slide 22&quot;/&gt;&lt;property id=&quot;20307&quot; value=&quot;279&quot;/&gt;&lt;/object&gt;&lt;object type=&quot;3&quot; unique_id=&quot;10028&quot;&gt;&lt;property id=&quot;20148&quot; value=&quot;5&quot;/&gt;&lt;property id=&quot;20300&quot; value=&quot;Slide 23&quot;/&gt;&lt;property id=&quot;20307&quot; value=&quot;280&quot;/&gt;&lt;/object&gt;&lt;object type=&quot;3&quot; unique_id=&quot;10029&quot;&gt;&lt;property id=&quot;20148&quot; value=&quot;5&quot;/&gt;&lt;property id=&quot;20300&quot; value=&quot;Slide 24&quot;/&gt;&lt;property id=&quot;20307&quot; value=&quot;281&quot;/&gt;&lt;/object&gt;&lt;object type=&quot;3&quot; unique_id=&quot;10030&quot;&gt;&lt;property id=&quot;20148&quot; value=&quot;5&quot;/&gt;&lt;property id=&quot;20300&quot; value=&quot;Slide 25&quot;/&gt;&lt;property id=&quot;20307&quot; value=&quot;282&quot;/&gt;&lt;/object&gt;&lt;object type=&quot;3&quot; unique_id=&quot;10031&quot;&gt;&lt;property id=&quot;20148&quot; value=&quot;5&quot;/&gt;&lt;property id=&quot;20300&quot; value=&quot;Slide 26&quot;/&gt;&lt;property id=&quot;20307&quot; value=&quot;283&quot;/&gt;&lt;/object&gt;&lt;object type=&quot;3&quot; unique_id=&quot;10032&quot;&gt;&lt;property id=&quot;20148&quot; value=&quot;5&quot;/&gt;&lt;property id=&quot;20300&quot; value=&quot;Slide 27&quot;/&gt;&lt;property id=&quot;20307&quot; value=&quot;284&quot;/&gt;&lt;/object&gt;&lt;object type=&quot;3&quot; unique_id=&quot;10034&quot;&gt;&lt;property id=&quot;20148&quot; value=&quot;5&quot;/&gt;&lt;property id=&quot;20300&quot; value=&quot;Slide 28&quot;/&gt;&lt;property id=&quot;20307&quot; value=&quot;286&quot;/&gt;&lt;/object&gt;&lt;object type=&quot;3&quot; unique_id=&quot;10266&quot;&gt;&lt;property id=&quot;20148&quot; value=&quot;5&quot;/&gt;&lt;property id=&quot;20300&quot; value=&quot;Slide 1&quot;/&gt;&lt;property id=&quot;20307&quot; value=&quot;287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791</Words>
  <Application>Microsoft Office PowerPoint</Application>
  <PresentationFormat>On-screen Show (4:3)</PresentationFormat>
  <Paragraphs>103</Paragraphs>
  <Slides>28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WIN7X64</dc:creator>
  <cp:lastModifiedBy>A</cp:lastModifiedBy>
  <cp:revision>3</cp:revision>
  <dcterms:created xsi:type="dcterms:W3CDTF">2016-04-18T16:30:26Z</dcterms:created>
  <dcterms:modified xsi:type="dcterms:W3CDTF">2017-03-28T07:55:07Z</dcterms:modified>
</cp:coreProperties>
</file>